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60" r:id="rId1"/>
  </p:sldMasterIdLst>
  <p:notesMasterIdLst>
    <p:notesMasterId r:id="rId12"/>
  </p:notes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68AE"/>
    <a:srgbClr val="0C7BCB"/>
    <a:srgbClr val="0000CC"/>
    <a:srgbClr val="B06900"/>
    <a:srgbClr val="4C0000"/>
    <a:srgbClr val="D0E4A2"/>
    <a:srgbClr val="EDBFAD"/>
    <a:srgbClr val="FFDF79"/>
    <a:srgbClr val="FFE697"/>
    <a:srgbClr val="EDAD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eg>
</file>

<file path=ppt/media/image14.png>
</file>

<file path=ppt/media/image15.jpg>
</file>

<file path=ppt/media/image16.jpeg>
</file>

<file path=ppt/media/image17.png>
</file>

<file path=ppt/media/image3.jpg>
</file>

<file path=ppt/media/image4.jpg>
</file>

<file path=ppt/media/image6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925C0-7C6C-455A-9A85-DBCDA87C5FF5}" type="datetimeFigureOut">
              <a:rPr lang="en-US" smtClean="0"/>
              <a:t>9/29/20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50191-A0F4-4DDD-AED3-2B542D5FC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21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C68F56-E374-4FCB-86A3-EF22F2CE9C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428F62-8396-42F7-AC0E-022D7AEDD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2852496"/>
            <a:ext cx="5943599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A532D-33C0-4FB9-B5CD-747A28AD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940AF1-67D3-40C3-85D3-3CEC354786DA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280160" y="3626102"/>
            <a:ext cx="5945886" cy="12252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AAE213-E86D-48E1-8885-D3388B4132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80160" y="5352836"/>
            <a:ext cx="4614838" cy="89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90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69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 #2 Text and Phot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22DFE-2FDB-4E15-B624-30AF3E392B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5" y="1681243"/>
            <a:ext cx="4572000" cy="4351338"/>
          </a:xfrm>
        </p:spPr>
        <p:txBody>
          <a:bodyPr>
            <a:normAutofit/>
          </a:bodyPr>
          <a:lstStyle>
            <a:lvl1pPr>
              <a:defRPr sz="2000" b="0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D3EF8-E1DC-4784-83BD-AF9C9CC69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80" y="919579"/>
            <a:ext cx="2852928" cy="511300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1145D-FC05-489F-B3DA-71A182A7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83C65-9B90-4B92-9AEE-030769DA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66122-590B-466A-915D-51057E61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C227BEA-171E-456F-961A-8AA15B53C4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655" y="919579"/>
            <a:ext cx="45720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265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 #3 Text and Phot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22DFE-2FDB-4E15-B624-30AF3E392B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6" y="1681243"/>
            <a:ext cx="4572000" cy="4351338"/>
          </a:xfrm>
        </p:spPr>
        <p:txBody>
          <a:bodyPr>
            <a:normAutofit/>
          </a:bodyPr>
          <a:lstStyle>
            <a:lvl1pPr>
              <a:defRPr sz="2000" b="0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D3EF8-E1DC-4784-83BD-AF9C9CC69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80" y="919579"/>
            <a:ext cx="2852928" cy="511300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1145D-FC05-489F-B3DA-71A182A7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83C65-9B90-4B92-9AEE-030769DA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66122-590B-466A-915D-51057E61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4B65ED2-10BE-4940-BFFF-48CEBD4B3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655" y="919579"/>
            <a:ext cx="45720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0747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 #1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4560" y="1600200"/>
            <a:ext cx="6400800" cy="4572000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4560" y="666919"/>
            <a:ext cx="64008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7DB889-1B0D-4365-A252-234E96EB1519}"/>
              </a:ext>
            </a:extLst>
          </p:cNvPr>
          <p:cNvSpPr/>
          <p:nvPr userDrawn="1"/>
        </p:nvSpPr>
        <p:spPr>
          <a:xfrm>
            <a:off x="0" y="1352719"/>
            <a:ext cx="1828800" cy="5486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096ECA-6BF4-44EF-B2C5-6B94F9A336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881"/>
            <a:ext cx="1828800" cy="13716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992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 #2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4560" y="1600200"/>
            <a:ext cx="6400800" cy="4572000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4560" y="666919"/>
            <a:ext cx="64008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9D6E6A-BDAF-4482-BD90-931BCB2A85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0"/>
          <a:stretch/>
        </p:blipFill>
        <p:spPr>
          <a:xfrm>
            <a:off x="0" y="0"/>
            <a:ext cx="1828800" cy="16888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07DB889-1B0D-4365-A252-234E96EB1519}"/>
              </a:ext>
            </a:extLst>
          </p:cNvPr>
          <p:cNvSpPr/>
          <p:nvPr userDrawn="1"/>
        </p:nvSpPr>
        <p:spPr>
          <a:xfrm>
            <a:off x="0" y="1371600"/>
            <a:ext cx="1828800" cy="548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490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 #1 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856" y="1825625"/>
            <a:ext cx="4421604" cy="4351338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666919"/>
            <a:ext cx="7721827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B39600-9715-4CE1-8033-A3372CCD2A83}"/>
              </a:ext>
            </a:extLst>
          </p:cNvPr>
          <p:cNvSpPr/>
          <p:nvPr userDrawn="1"/>
        </p:nvSpPr>
        <p:spPr>
          <a:xfrm>
            <a:off x="1" y="0"/>
            <a:ext cx="4572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A1887A8-88AF-43B3-9DD0-A8D427EC761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913690" y="1825625"/>
            <a:ext cx="2941993" cy="4351338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676917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6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 #2 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666919"/>
            <a:ext cx="7721827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B39600-9715-4CE1-8033-A3372CCD2A83}"/>
              </a:ext>
            </a:extLst>
          </p:cNvPr>
          <p:cNvSpPr/>
          <p:nvPr userDrawn="1"/>
        </p:nvSpPr>
        <p:spPr>
          <a:xfrm>
            <a:off x="1" y="0"/>
            <a:ext cx="4572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C21A958-6CF7-407B-BE0E-A06BAFBBBD1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133856" y="1825625"/>
            <a:ext cx="4421604" cy="4351338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0194E90-EA3E-4691-9899-B38D1F1E8F3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913690" y="1825625"/>
            <a:ext cx="2941993" cy="4351338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3108839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6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 #3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666919"/>
            <a:ext cx="7721827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B39600-9715-4CE1-8033-A3372CCD2A83}"/>
              </a:ext>
            </a:extLst>
          </p:cNvPr>
          <p:cNvSpPr/>
          <p:nvPr userDrawn="1"/>
        </p:nvSpPr>
        <p:spPr>
          <a:xfrm>
            <a:off x="1" y="0"/>
            <a:ext cx="4572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C21A958-6CF7-407B-BE0E-A06BAFBBBD1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133855" y="1825625"/>
            <a:ext cx="7721827" cy="4351338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26960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6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 #4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666919"/>
            <a:ext cx="7721827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B39600-9715-4CE1-8033-A3372CCD2A83}"/>
              </a:ext>
            </a:extLst>
          </p:cNvPr>
          <p:cNvSpPr/>
          <p:nvPr userDrawn="1"/>
        </p:nvSpPr>
        <p:spPr>
          <a:xfrm>
            <a:off x="1" y="0"/>
            <a:ext cx="4572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C21A958-6CF7-407B-BE0E-A06BAFBBBD1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133855" y="1825625"/>
            <a:ext cx="7721827" cy="4351338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122567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 #1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366C32F-8275-4092-9E4E-5D5D9448D0C4}"/>
              </a:ext>
            </a:extLst>
          </p:cNvPr>
          <p:cNvSpPr/>
          <p:nvPr userDrawn="1"/>
        </p:nvSpPr>
        <p:spPr>
          <a:xfrm>
            <a:off x="0" y="551329"/>
            <a:ext cx="9144000" cy="914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825625"/>
            <a:ext cx="7692390" cy="4351338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666919"/>
            <a:ext cx="7721827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23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 #2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366C32F-8275-4092-9E4E-5D5D9448D0C4}"/>
              </a:ext>
            </a:extLst>
          </p:cNvPr>
          <p:cNvSpPr/>
          <p:nvPr userDrawn="1"/>
        </p:nvSpPr>
        <p:spPr>
          <a:xfrm>
            <a:off x="0" y="551329"/>
            <a:ext cx="91440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825625"/>
            <a:ext cx="7692390" cy="4351338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666919"/>
            <a:ext cx="7721827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69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itle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D84FBD-E544-461B-AA14-5A4D3C436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428F62-8396-42F7-AC0E-022D7AEDD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2852496"/>
            <a:ext cx="5943599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A532D-33C0-4FB9-B5CD-747A28AD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9B9D623-D862-4798-A64F-D237E81F5A46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280160" y="3626102"/>
            <a:ext cx="5945886" cy="12252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8760FF-19E3-467E-93CB-B22B6638B2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80160" y="5352836"/>
            <a:ext cx="4614838" cy="89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82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69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 #1 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22DFE-2FDB-4E15-B624-30AF3E392B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15384" y="1464667"/>
            <a:ext cx="4297680" cy="44957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171450" indent="-1714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2pPr>
            <a:lvl4pP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D3EF8-E1DC-4784-83BD-AF9C9CC69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7" y="666919"/>
            <a:ext cx="1828800" cy="18288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1145D-FC05-489F-B3DA-71A182A7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83C65-9B90-4B92-9AEE-030769DA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66122-590B-466A-915D-51057E61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04BA40D-9BD7-4B89-95DF-C6C02EAE1E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15384" y="666919"/>
            <a:ext cx="4306824" cy="597307"/>
          </a:xfrm>
        </p:spPr>
        <p:txBody>
          <a:bodyPr anchor="b">
            <a:no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6706D4F-6BF2-46C4-A99A-FDC19F34393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61998" y="3986784"/>
            <a:ext cx="1828800" cy="18288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FF7A0F6-E20F-4408-A426-F1331EB6AED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856232" y="2295144"/>
            <a:ext cx="1828800" cy="18288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2369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36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 #2 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22DFE-2FDB-4E15-B624-30AF3E392B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66160" y="1464667"/>
            <a:ext cx="4855464" cy="435254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171450" indent="-1714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2pPr>
            <a:lvl4pP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D3EF8-E1DC-4784-83BD-AF9C9CC69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7" y="666919"/>
            <a:ext cx="2743200" cy="1600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1145D-FC05-489F-B3DA-71A182A7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83C65-9B90-4B92-9AEE-030769DA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66122-590B-466A-915D-51057E61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04BA40D-9BD7-4B89-95DF-C6C02EAE1E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6160" y="666919"/>
            <a:ext cx="4855464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6706D4F-6BF2-46C4-A99A-FDC19F34393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61998" y="4215384"/>
            <a:ext cx="2743200" cy="1600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FF7A0F6-E20F-4408-A426-F1331EB6AED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66928" y="2441152"/>
            <a:ext cx="2743200" cy="1600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91629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36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 #3 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22DFE-2FDB-4E15-B624-30AF3E392B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0" y="1464667"/>
            <a:ext cx="4114800" cy="44957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171450" indent="-1714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2pPr>
            <a:lvl4pP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D3EF8-E1DC-4784-83BD-AF9C9CC69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7" y="703003"/>
            <a:ext cx="3657600" cy="525738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1145D-FC05-489F-B3DA-71A182A7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83C65-9B90-4B92-9AEE-030769DA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66122-590B-466A-915D-51057E61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04BA40D-9BD7-4B89-95DF-C6C02EAE1E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0" y="666919"/>
            <a:ext cx="4114800" cy="597307"/>
          </a:xfrm>
        </p:spPr>
        <p:txBody>
          <a:bodyPr anchor="b">
            <a:no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004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36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 #4 Text and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22DFE-2FDB-4E15-B624-30AF3E392B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0" y="1464667"/>
            <a:ext cx="4114800" cy="44957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171450" indent="-1714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2pPr>
            <a:lvl4pP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D3EF8-E1DC-4784-83BD-AF9C9CC69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7" y="666919"/>
            <a:ext cx="3657600" cy="25146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1145D-FC05-489F-B3DA-71A182A7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83C65-9B90-4B92-9AEE-030769DA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66122-590B-466A-915D-51057E61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04BA40D-9BD7-4B89-95DF-C6C02EAE1E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0" y="666919"/>
            <a:ext cx="4114800" cy="597307"/>
          </a:xfrm>
        </p:spPr>
        <p:txBody>
          <a:bodyPr anchor="b">
            <a:no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6706D4F-6BF2-46C4-A99A-FDC19F34393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61998" y="3445787"/>
            <a:ext cx="3657600" cy="25146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1656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36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 #1 Graph, Table, Video, etc.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1588169"/>
            <a:ext cx="7838694" cy="4588795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>
              <a:defRPr sz="20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656" y="666919"/>
            <a:ext cx="7838694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230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62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 #2 Graph, Table, Video, etc,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1588169"/>
            <a:ext cx="7838694" cy="4588795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>
              <a:defRPr sz="20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656" y="666919"/>
            <a:ext cx="7838694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32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62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 #3 Graph, Table, Video, etc.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1588169"/>
            <a:ext cx="7838694" cy="4588795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>
              <a:defRPr sz="20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656" y="666919"/>
            <a:ext cx="7838694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8318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62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 #4 Graph, Table, Video, etc.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82E37C-2122-4CCE-8D8A-82360FEC92C0}"/>
              </a:ext>
            </a:extLst>
          </p:cNvPr>
          <p:cNvSpPr/>
          <p:nvPr userDrawn="1"/>
        </p:nvSpPr>
        <p:spPr>
          <a:xfrm>
            <a:off x="676656" y="445168"/>
            <a:ext cx="7838694" cy="58445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524" y="1528347"/>
            <a:ext cx="7581355" cy="4588795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>
              <a:defRPr sz="20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524" y="607097"/>
            <a:ext cx="7581355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617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4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 #5 Graph, Table, Video, etc.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82E37C-2122-4CCE-8D8A-82360FEC92C0}"/>
              </a:ext>
            </a:extLst>
          </p:cNvPr>
          <p:cNvSpPr/>
          <p:nvPr userDrawn="1"/>
        </p:nvSpPr>
        <p:spPr>
          <a:xfrm>
            <a:off x="676656" y="445168"/>
            <a:ext cx="7838694" cy="58445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524" y="1528347"/>
            <a:ext cx="7581355" cy="4588795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>
              <a:defRPr sz="20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524" y="607097"/>
            <a:ext cx="7581355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404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4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 #6 Graph, Table, Video, etc.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82E37C-2122-4CCE-8D8A-82360FEC92C0}"/>
              </a:ext>
            </a:extLst>
          </p:cNvPr>
          <p:cNvSpPr/>
          <p:nvPr userDrawn="1"/>
        </p:nvSpPr>
        <p:spPr>
          <a:xfrm>
            <a:off x="676656" y="445168"/>
            <a:ext cx="7838694" cy="58445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524" y="1528347"/>
            <a:ext cx="7581355" cy="4588795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>
              <a:defRPr sz="20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524" y="607097"/>
            <a:ext cx="7581355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031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4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3 Presenters and Space for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1B67E3-07DC-4C92-86F7-9EC88C0A87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428F62-8396-42F7-AC0E-022D7AEDD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2852496"/>
            <a:ext cx="5943599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A532D-33C0-4FB9-B5CD-747A28AD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BF3BCA1-B36F-4538-A8DB-928CB033C7C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331640" y="3626101"/>
            <a:ext cx="2423160" cy="148132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B98AD8-F9A7-4D0E-93E5-4260E3CAA461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12647" y="3626101"/>
            <a:ext cx="2422981" cy="148132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D3033BD-4ADB-4EFC-8693-CE6A83516B56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6050812" y="3626100"/>
            <a:ext cx="2423160" cy="148132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E1211C6-46D8-4756-84A8-CD9BEEA5C05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2648" y="5352836"/>
            <a:ext cx="4614838" cy="895707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C87D0DE-AC1E-4F0A-A562-E7263800341C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5684616" y="5324764"/>
            <a:ext cx="2906753" cy="95184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 b="1">
                <a:solidFill>
                  <a:schemeClr val="bg1"/>
                </a:solidFill>
              </a:defRPr>
            </a:lvl1pPr>
            <a:lvl2pPr marL="0" indent="0">
              <a:buNone/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72599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5" orient="horz" pos="2493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 #7 Graph, Table, Video, et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82E37C-2122-4CCE-8D8A-82360FEC92C0}"/>
              </a:ext>
            </a:extLst>
          </p:cNvPr>
          <p:cNvSpPr/>
          <p:nvPr userDrawn="1"/>
        </p:nvSpPr>
        <p:spPr>
          <a:xfrm>
            <a:off x="676656" y="445168"/>
            <a:ext cx="7838694" cy="5844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524" y="1528347"/>
            <a:ext cx="7581355" cy="4588795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>
              <a:defRPr sz="20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/>
          <a:lstStyle>
            <a:lvl1pPr algn="ctr">
              <a:defRPr lang="en-US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/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524" y="607097"/>
            <a:ext cx="7581355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2636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4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 #8 Graph, Table, Video, et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82E37C-2122-4CCE-8D8A-82360FEC92C0}"/>
              </a:ext>
            </a:extLst>
          </p:cNvPr>
          <p:cNvSpPr/>
          <p:nvPr userDrawn="1"/>
        </p:nvSpPr>
        <p:spPr>
          <a:xfrm>
            <a:off x="676656" y="445168"/>
            <a:ext cx="7838694" cy="5844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524" y="658026"/>
            <a:ext cx="7581355" cy="5459116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>
              <a:defRPr sz="20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/>
          <a:lstStyle>
            <a:lvl1pPr algn="ctr">
              <a:defRPr lang="en-US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/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918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4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 #9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FF5EB-31C8-4E83-BFB5-523E79B01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6FFF63-1B02-4F33-91F3-9A35EA2DF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7C10D1-1671-4732-BA2A-39EA79F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087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 #1 25 Years -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8F7FB5-816C-4F3A-943B-871A999679C2}"/>
              </a:ext>
            </a:extLst>
          </p:cNvPr>
          <p:cNvSpPr/>
          <p:nvPr userDrawn="1"/>
        </p:nvSpPr>
        <p:spPr>
          <a:xfrm>
            <a:off x="19377" y="1547812"/>
            <a:ext cx="1639358" cy="50561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0669" y="1754161"/>
            <a:ext cx="6172200" cy="297274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/>
            </a:lvl1pPr>
            <a:lvl2pPr marL="171450" indent="-171450">
              <a:buFont typeface="Arial" panose="020B0604020202020204" pitchFamily="34" charset="0"/>
              <a:buChar char="•"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9069" y="685270"/>
            <a:ext cx="61722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F0BCAD4-D66F-4301-BB4C-0581EE4839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377" y="139049"/>
            <a:ext cx="1639358" cy="168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18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3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 #2 25 Years -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8F7FB5-816C-4F3A-943B-871A999679C2}"/>
              </a:ext>
            </a:extLst>
          </p:cNvPr>
          <p:cNvSpPr/>
          <p:nvPr userDrawn="1"/>
        </p:nvSpPr>
        <p:spPr>
          <a:xfrm>
            <a:off x="8545" y="1828800"/>
            <a:ext cx="1828800" cy="502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4560" y="2197507"/>
            <a:ext cx="6172200" cy="297274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/>
            </a:lvl1pPr>
            <a:lvl2pPr marL="171450" indent="-171450">
              <a:buFont typeface="Arial" panose="020B0604020202020204" pitchFamily="34" charset="0"/>
              <a:buChar char="•"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4560" y="1600200"/>
            <a:ext cx="61722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07A1EC-CDF5-4B67-85B0-CD7DFCC0A0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5" y="144423"/>
            <a:ext cx="1828800" cy="168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665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3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 #1 25 Years -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2BEEDD6-F7C8-463F-B710-17D4E60DF07C}"/>
              </a:ext>
            </a:extLst>
          </p:cNvPr>
          <p:cNvSpPr/>
          <p:nvPr userDrawn="1"/>
        </p:nvSpPr>
        <p:spPr>
          <a:xfrm>
            <a:off x="-1" y="0"/>
            <a:ext cx="4572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7360" y="2197507"/>
            <a:ext cx="6172200" cy="297274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/>
            </a:lvl1pPr>
            <a:lvl2pPr marL="171450" indent="-171450">
              <a:buFont typeface="Arial" panose="020B0604020202020204" pitchFamily="34" charset="0"/>
              <a:buChar char="•"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7360" y="1600200"/>
            <a:ext cx="61722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6AE225-ED2E-4312-8508-D500AC47AE20}"/>
              </a:ext>
            </a:extLst>
          </p:cNvPr>
          <p:cNvSpPr/>
          <p:nvPr userDrawn="1"/>
        </p:nvSpPr>
        <p:spPr>
          <a:xfrm>
            <a:off x="-1" y="5705087"/>
            <a:ext cx="8211128" cy="44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4236844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 #2 25 Years -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2BEEDD6-F7C8-463F-B710-17D4E60DF07C}"/>
              </a:ext>
            </a:extLst>
          </p:cNvPr>
          <p:cNvSpPr/>
          <p:nvPr userDrawn="1"/>
        </p:nvSpPr>
        <p:spPr>
          <a:xfrm>
            <a:off x="-1" y="0"/>
            <a:ext cx="4572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7360" y="2197507"/>
            <a:ext cx="6172200" cy="297274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/>
            </a:lvl1pPr>
            <a:lvl2pPr marL="171450" indent="-171450">
              <a:buFont typeface="Arial" panose="020B0604020202020204" pitchFamily="34" charset="0"/>
              <a:buChar char="•"/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7360" y="1600200"/>
            <a:ext cx="61722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6AE225-ED2E-4312-8508-D500AC47AE20}"/>
              </a:ext>
            </a:extLst>
          </p:cNvPr>
          <p:cNvSpPr/>
          <p:nvPr userDrawn="1"/>
        </p:nvSpPr>
        <p:spPr>
          <a:xfrm>
            <a:off x="-1" y="5705087"/>
            <a:ext cx="5486400" cy="44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E915E7BB-C451-496E-8948-0566D8AF67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38124" y="5276681"/>
            <a:ext cx="32385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16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 #3 25 Years -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236071C-2F6C-4C1B-85A8-20E845DF1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7360" y="3111907"/>
            <a:ext cx="6172200" cy="315655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/>
            </a:lvl1pPr>
            <a:lvl2pPr marL="171450" indent="-171450">
              <a:buFont typeface="Arial" panose="020B0604020202020204" pitchFamily="34" charset="0"/>
              <a:buChar char="•"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7360" y="2514600"/>
            <a:ext cx="61722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6637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4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 #1 Questions?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281727" y="3705228"/>
            <a:ext cx="2290272" cy="597307"/>
          </a:xfrm>
        </p:spPr>
        <p:txBody>
          <a:bodyPr anchor="t" anchorCtr="0">
            <a:noAutofit/>
          </a:bodyPr>
          <a:lstStyle>
            <a:lvl1pPr algn="l">
              <a:defRPr sz="24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B72861-E59F-428A-8C46-DFFFBC29C0A6}"/>
              </a:ext>
            </a:extLst>
          </p:cNvPr>
          <p:cNvSpPr/>
          <p:nvPr userDrawn="1"/>
        </p:nvSpPr>
        <p:spPr>
          <a:xfrm>
            <a:off x="-7951" y="0"/>
            <a:ext cx="9144000" cy="18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accent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538090-E2F7-4490-9877-0F83C789BE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6856" y="565532"/>
            <a:ext cx="4614838" cy="8957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42BEF8A-65B5-47AA-A5BE-F12DDE0211F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8" r="19148"/>
          <a:stretch>
            <a:fillRect/>
          </a:stretch>
        </p:blipFill>
        <p:spPr bwMode="auto">
          <a:xfrm>
            <a:off x="4700016" y="2278544"/>
            <a:ext cx="2295481" cy="3927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7749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 userDrawn="1">
          <p15:clr>
            <a:srgbClr val="FBAE40"/>
          </p15:clr>
        </p15:guide>
        <p15:guide id="3" orient="horz" pos="2136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 #1 Standard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B72861-E59F-428A-8C46-DFFFBC29C0A6}"/>
              </a:ext>
            </a:extLst>
          </p:cNvPr>
          <p:cNvSpPr/>
          <p:nvPr userDrawn="1"/>
        </p:nvSpPr>
        <p:spPr>
          <a:xfrm>
            <a:off x="0" y="0"/>
            <a:ext cx="9144000" cy="18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accent1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9FA7482-5C5D-41C6-9757-767C9DA5E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1760" y="2772656"/>
            <a:ext cx="4800600" cy="297117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0" indent="0">
              <a:buNone/>
              <a:defRPr sz="20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8DB0F7-9CA3-41F8-ADD1-15EAD5FB5A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6856" y="565532"/>
            <a:ext cx="4614838" cy="89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5123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94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25 Years Them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1E5F57-826D-446F-90CA-9F68DBAF3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428F62-8396-42F7-AC0E-022D7AEDD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2852496"/>
            <a:ext cx="5943599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A532D-33C0-4FB9-B5CD-747A28AD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8146BA8-F8DB-4D0C-9459-78DB6F1742C0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280160" y="3626102"/>
            <a:ext cx="5945886" cy="12252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8DAC41-54E0-4EA0-A144-911B813571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5800" y="826927"/>
            <a:ext cx="3568700" cy="889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D02880-0ED0-4FC2-8307-406A00E7A01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80160" y="5352836"/>
            <a:ext cx="4614838" cy="89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191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69">
          <p15:clr>
            <a:srgbClr val="FBAE40"/>
          </p15:clr>
        </p15:guide>
        <p15:guide id="2" pos="2880">
          <p15:clr>
            <a:srgbClr val="FBAE40"/>
          </p15:clr>
        </p15:guide>
        <p15:guide id="8" orient="horz" pos="743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 #2 25 Years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B72861-E59F-428A-8C46-DFFFBC29C0A6}"/>
              </a:ext>
            </a:extLst>
          </p:cNvPr>
          <p:cNvSpPr/>
          <p:nvPr userDrawn="1"/>
        </p:nvSpPr>
        <p:spPr>
          <a:xfrm>
            <a:off x="0" y="0"/>
            <a:ext cx="9144000" cy="18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accent1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9FA7482-5C5D-41C6-9757-767C9DA5E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1759" y="3429000"/>
            <a:ext cx="4800600" cy="231483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0" indent="0">
              <a:buNone/>
              <a:defRPr sz="20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F288DA-C2EC-4D91-AB1A-49A20CA58C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6856" y="565532"/>
            <a:ext cx="4614838" cy="895707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C5897A9E-941F-426D-A458-7551B04C98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47402" y="2265735"/>
            <a:ext cx="2926080" cy="82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575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98">
          <p15:clr>
            <a:srgbClr val="FBAE40"/>
          </p15:clr>
        </p15:guide>
        <p15:guide id="3" orient="horz" pos="2112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 #3 Three Presenters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B72861-E59F-428A-8C46-DFFFBC29C0A6}"/>
              </a:ext>
            </a:extLst>
          </p:cNvPr>
          <p:cNvSpPr/>
          <p:nvPr userDrawn="1"/>
        </p:nvSpPr>
        <p:spPr>
          <a:xfrm>
            <a:off x="0" y="0"/>
            <a:ext cx="9144000" cy="18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accent1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9FA7482-5C5D-41C6-9757-767C9DA5E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447" y="2772656"/>
            <a:ext cx="2514600" cy="297117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0" indent="0">
              <a:buNone/>
              <a:defRPr sz="20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E7616CE-9748-4791-B7A4-73CCD62A8662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57784" y="2772656"/>
            <a:ext cx="2514600" cy="297117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0" indent="0">
              <a:buNone/>
              <a:defRPr sz="20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6CD1E9A-960F-4CC1-B0E5-EBFBE156077C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091111" y="2772656"/>
            <a:ext cx="2514600" cy="297117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0" indent="0">
              <a:buNone/>
              <a:defRPr sz="20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C07EDF-BB44-4177-90E7-202E771E2F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7784" y="565532"/>
            <a:ext cx="4614838" cy="895707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81995A3-3AA6-4BFB-889D-39859D875E4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5625689" y="544825"/>
            <a:ext cx="2906753" cy="95184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 b="1">
                <a:solidFill>
                  <a:schemeClr val="bg1"/>
                </a:solidFill>
              </a:defRPr>
            </a:lvl1pPr>
            <a:lvl2pPr marL="0" indent="0">
              <a:buNone/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1595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2160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4CAC9-82E5-451B-A236-C2B78D1F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B50DF-F808-4725-AA2F-D02667DD8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98978-8FB4-4E5D-BC32-AB2E8E489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0F5DF-5F7C-4FE6-BA93-6AE6C4482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4027A-81B3-4BBD-98AD-898564786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46F4A-53B8-4ED9-8D90-0131C666B6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48874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D00A-2BBD-44AA-93BB-E17A156C9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AE9CE-77E2-419C-9369-7BCB6E67B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E6F2E-A89F-4357-BD74-C2D43FFB8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03EA-1B9C-4154-91B5-5AE80E3D4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BDF55-15AE-4A08-ADCA-8B210CF87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46F4A-53B8-4ED9-8D90-0131C666B6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964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25 Years Them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EE0325-3872-40CC-A5E2-A6F8DC3A62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89"/>
            <a:ext cx="9144000" cy="228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428F62-8396-42F7-AC0E-022D7AEDD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2852496"/>
            <a:ext cx="5943599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A532D-33C0-4FB9-B5CD-747A28AD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446A786-F520-49EB-B5DD-62C0ACDEFA1B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280160" y="3626102"/>
            <a:ext cx="5945886" cy="12252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accent1"/>
                </a:solidFill>
              </a:defRPr>
            </a:lvl1pPr>
            <a:lvl2pPr marL="0" indent="0">
              <a:buNone/>
              <a:defRPr sz="20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9B2A35-C995-48AD-8960-F4C299DD35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5800" y="826927"/>
            <a:ext cx="3568700" cy="889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F3A0D7-6280-41CD-AF03-F864A6B979E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80160" y="5340299"/>
            <a:ext cx="48133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010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69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 #1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B6B0377-A50A-48CB-9F9B-E4C6FEE6B714}"/>
              </a:ext>
            </a:extLst>
          </p:cNvPr>
          <p:cNvSpPr/>
          <p:nvPr userDrawn="1"/>
        </p:nvSpPr>
        <p:spPr>
          <a:xfrm>
            <a:off x="1428750" y="0"/>
            <a:ext cx="7772400" cy="14593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EAA0-7D4F-4878-B3DB-3D8BADEB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3544" y="1652489"/>
            <a:ext cx="7772400" cy="4528855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FC5135C-33E1-4AEA-B83D-C4F9782B4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4550" y="467351"/>
            <a:ext cx="64008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7A6979-D2E1-4A0B-BD74-060DA77FE7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112" y="1"/>
            <a:ext cx="1732744" cy="165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045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 #2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5694C31-5A44-4977-AAC0-A804FBF08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5144" y="2295144"/>
            <a:ext cx="6400800" cy="3886200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0E5A51-6395-4D44-83E0-5419A557A8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46995" cy="1828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B6B0377-A50A-48CB-9F9B-E4C6FEE6B714}"/>
              </a:ext>
            </a:extLst>
          </p:cNvPr>
          <p:cNvSpPr/>
          <p:nvPr userDrawn="1"/>
        </p:nvSpPr>
        <p:spPr>
          <a:xfrm>
            <a:off x="1837944" y="0"/>
            <a:ext cx="7306056" cy="182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351DB9B-9FD9-4E72-8D69-9DA3822AC7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5144" y="941832"/>
            <a:ext cx="64008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65CAF4-6FB1-4054-BB19-935B2321C0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" y="-3175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313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 #3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B6B0377-A50A-48CB-9F9B-E4C6FEE6B714}"/>
              </a:ext>
            </a:extLst>
          </p:cNvPr>
          <p:cNvSpPr/>
          <p:nvPr userDrawn="1"/>
        </p:nvSpPr>
        <p:spPr>
          <a:xfrm>
            <a:off x="1371600" y="0"/>
            <a:ext cx="7772400" cy="18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835BC-2F94-41B6-95FA-A2091E6D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F2B-2FC5-4D97-A61D-81215696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EB6A-16A8-4BCD-A24E-88543626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539BE-5F0E-48A7-A580-02C272AF5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5144" y="2295144"/>
            <a:ext cx="6400800" cy="3886200"/>
          </a:xfrm>
        </p:spPr>
        <p:txBody>
          <a:bodyPr>
            <a:normAutofit/>
          </a:bodyPr>
          <a:lstStyle>
            <a:lvl1pPr>
              <a:defRPr sz="2000" b="0"/>
            </a:lvl1pPr>
            <a:lvl2pPr>
              <a:defRPr sz="2000"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A1F8A7-8364-4F67-8FEC-09FACC5381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5144" y="941832"/>
            <a:ext cx="64008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080DF6D-B3CF-4B11-9F70-FC4E5974BF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211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 #1 Text an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22DFE-2FDB-4E15-B624-30AF3E392B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5" y="1681243"/>
            <a:ext cx="4572000" cy="4351338"/>
          </a:xfrm>
        </p:spPr>
        <p:txBody>
          <a:bodyPr>
            <a:normAutofit/>
          </a:bodyPr>
          <a:lstStyle>
            <a:lvl1pPr>
              <a:defRPr sz="2000" b="0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D3EF8-E1DC-4784-83BD-AF9C9CC69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5862" y="919579"/>
            <a:ext cx="2849487" cy="511300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1145D-FC05-489F-B3DA-71A182A7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83C65-9B90-4B92-9AEE-030769DA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66122-590B-466A-915D-51057E61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96BB8C-CC2F-4A4C-A9E5-83310E13C9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4E05B4F-7461-45F5-AB59-26A53A1041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655" y="919579"/>
            <a:ext cx="4572000" cy="597307"/>
          </a:xfrm>
        </p:spPr>
        <p:txBody>
          <a:bodyPr anchor="b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90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EBBFC-DB6D-408D-A955-B7868B38D6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39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703" r:id="rId6"/>
    <p:sldLayoutId id="2147483704" r:id="rId7"/>
    <p:sldLayoutId id="2147483705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701" r:id="rId20"/>
    <p:sldLayoutId id="2147483702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  <p:sldLayoutId id="2147483692" r:id="rId33"/>
    <p:sldLayoutId id="2147483693" r:id="rId34"/>
    <p:sldLayoutId id="2147483694" r:id="rId35"/>
    <p:sldLayoutId id="2147483695" r:id="rId36"/>
    <p:sldLayoutId id="2147483696" r:id="rId37"/>
    <p:sldLayoutId id="2147483697" r:id="rId38"/>
    <p:sldLayoutId id="2147483698" r:id="rId39"/>
    <p:sldLayoutId id="2147483699" r:id="rId40"/>
    <p:sldLayoutId id="2147483700" r:id="rId41"/>
    <p:sldLayoutId id="2147483707" r:id="rId42"/>
    <p:sldLayoutId id="2147483708" r:id="rId4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166688" indent="-166688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347663" indent="-180975" algn="l" defTabSz="914400" rtl="0" eaLnBrk="1" latinLnBrk="0" hangingPunct="1">
        <a:lnSpc>
          <a:spcPct val="100000"/>
        </a:lnSpc>
        <a:spcBef>
          <a:spcPts val="0"/>
        </a:spcBef>
        <a:buSzPct val="75000"/>
        <a:buFont typeface="Courier New" panose="02070309020205020404" pitchFamily="49" charset="0"/>
        <a:buChar char="o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tabLst/>
        <a:defRPr sz="2100" b="1" kern="1200">
          <a:solidFill>
            <a:schemeClr val="accent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5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66688" indent="-166688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saldanhl@mail.nih.gov" TargetMode="External"/><Relationship Id="rId2" Type="http://schemas.openxmlformats.org/officeDocument/2006/relationships/hyperlink" Target="https://dsld.od.nih.gov/dsld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hyperlink" Target="https://fdasis.nlm.nih.gov/srs/auto/cinnamomum" TargetMode="External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tis.gov/servlet/SingleRpt/SingleRpt?search_topic=TSN&amp;search_value=501529" TargetMode="External"/><Relationship Id="rId7" Type="http://schemas.openxmlformats.org/officeDocument/2006/relationships/hyperlink" Target="http://plants.usda.gov/java/profile?symbol=CIVE2" TargetMode="External"/><Relationship Id="rId2" Type="http://schemas.openxmlformats.org/officeDocument/2006/relationships/hyperlink" Target="https://npgsweb.ars-grin.gov/gringlobal/taxon/taxonomysearcheco" TargetMode="External"/><Relationship Id="rId1" Type="http://schemas.openxmlformats.org/officeDocument/2006/relationships/slideLayout" Target="../slideLayouts/slideLayout33.xml"/><Relationship Id="rId6" Type="http://schemas.openxmlformats.org/officeDocument/2006/relationships/hyperlink" Target="https://ncit.nci.nih.gov/ncitbrowser/ConceptReport.jsp?dictionary=NCI%20Thesaurus&amp;code=C65331" TargetMode="External"/><Relationship Id="rId5" Type="http://schemas.openxmlformats.org/officeDocument/2006/relationships/hyperlink" Target="http://www.ncbi.nlm.nih.gov/Taxonomy/Browser/wwwtax.cgi?mode=Info&amp;id=128608" TargetMode="External"/><Relationship Id="rId4" Type="http://schemas.openxmlformats.org/officeDocument/2006/relationships/hyperlink" Target="http://mpns.kew.org/mpns-portal/plantDetail?fuzzy=false&amp;nameType=all&amp;dbs=wcsCmp&amp;plantId=72169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AA6D5-D3D1-4F3B-91DC-3808387E4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5576" y="2537927"/>
            <a:ext cx="7259215" cy="1480061"/>
          </a:xfrm>
        </p:spPr>
        <p:txBody>
          <a:bodyPr>
            <a:normAutofit/>
          </a:bodyPr>
          <a:lstStyle/>
          <a:p>
            <a:r>
              <a:rPr lang="en-US" sz="3200" dirty="0"/>
              <a:t>Inclusion of Dietary Supplements as a Subcategory of Foods in Food Ontology Systems: Need for a Botanical Ontology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C4557-7DAD-49FC-B916-6ECF6DAFB226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455576" y="4260584"/>
            <a:ext cx="6736702" cy="1225296"/>
          </a:xfrm>
        </p:spPr>
        <p:txBody>
          <a:bodyPr/>
          <a:lstStyle/>
          <a:p>
            <a:r>
              <a:rPr lang="en-US" sz="2400" i="1" dirty="0"/>
              <a:t>Leila Saldanha, Johanna Dwyer, Richard Bailen</a:t>
            </a:r>
          </a:p>
          <a:p>
            <a:r>
              <a:rPr lang="en-US" b="0" dirty="0"/>
              <a:t>Office of Dietary Supplements, National Institutes of Health (NIH), USA.</a:t>
            </a:r>
          </a:p>
        </p:txBody>
      </p:sp>
    </p:spTree>
    <p:extLst>
      <p:ext uri="{BB962C8B-B14F-4D97-AF65-F5344CB8AC3E}">
        <p14:creationId xmlns:p14="http://schemas.microsoft.com/office/powerpoint/2010/main" val="1945199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6A3011-5759-4B88-ADAE-B364C20D5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450" y="4401377"/>
            <a:ext cx="6874795" cy="597307"/>
          </a:xfrm>
        </p:spPr>
        <p:txBody>
          <a:bodyPr>
            <a:noAutofit/>
          </a:bodyPr>
          <a:lstStyle/>
          <a:p>
            <a:r>
              <a:rPr lang="en-US" sz="7200" dirty="0"/>
              <a:t>Thank you</a:t>
            </a:r>
            <a:br>
              <a:rPr lang="en-US" sz="7200" dirty="0"/>
            </a:br>
            <a:r>
              <a:rPr lang="en-US" sz="3200" dirty="0"/>
              <a:t>DSLD </a:t>
            </a:r>
            <a:r>
              <a:rPr lang="en-US" dirty="0"/>
              <a:t>website: </a:t>
            </a:r>
            <a:r>
              <a:rPr lang="en-US" dirty="0">
                <a:hlinkClick r:id="rId2"/>
              </a:rPr>
              <a:t>https://dsld.od.nih.gov/dsld/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Email: </a:t>
            </a:r>
            <a:r>
              <a:rPr lang="en-US" dirty="0">
                <a:hlinkClick r:id="rId3"/>
              </a:rPr>
              <a:t>saldanhl@mail.nih.gov</a:t>
            </a:r>
            <a:r>
              <a:rPr lang="en-US" dirty="0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F63DAF-6A91-4D34-A694-CA057815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232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F1649-5FC6-4EC5-8B32-830FF42FF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4559" y="1908258"/>
            <a:ext cx="6482910" cy="4109986"/>
          </a:xfrm>
        </p:spPr>
        <p:txBody>
          <a:bodyPr>
            <a:normAutofit lnSpcReduction="10000"/>
          </a:bodyPr>
          <a:lstStyle/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In the U.S. Dietary Supplements are a defined product category and are regulated as foods.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The 1994 Dietary Supplement Health Education Act (DSHEA) permitted the addition and listing of ingredients without Daily Values  within the Supplement Facts box.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Ingredients without Daily Values cannot be listed within the Nutrition Facts box.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The ingredients used in formulating Dietary Supplements are permitted in products around the world but are regulated differently elsewhere.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4E6B-FD1D-4B92-AD1F-C533DA3C21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4559" y="1021700"/>
            <a:ext cx="6172200" cy="597307"/>
          </a:xfrm>
        </p:spPr>
        <p:txBody>
          <a:bodyPr anchor="b">
            <a:normAutofit/>
          </a:bodyPr>
          <a:lstStyle/>
          <a:p>
            <a:r>
              <a:rPr lang="en-US" sz="3200" dirty="0"/>
              <a:t>Background Information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A80B1-EFC1-43F5-864D-28E69E565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1424F-814F-4293-AF3F-0BDBF9A1B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979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7A8304-B5F4-41C4-9F99-1B2D5E4C3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7360" y="2118049"/>
            <a:ext cx="6172200" cy="3052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b="1" dirty="0">
                <a:solidFill>
                  <a:srgbClr val="B06900"/>
                </a:solidFill>
              </a:rPr>
              <a:t>Case Study Cinnamon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15080CF-BFBA-4BE2-A56D-4E7927F26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7360" y="1408922"/>
            <a:ext cx="6172200" cy="788585"/>
          </a:xfrm>
        </p:spPr>
        <p:txBody>
          <a:bodyPr anchor="b">
            <a:normAutofit/>
          </a:bodyPr>
          <a:lstStyle/>
          <a:p>
            <a:r>
              <a:rPr lang="en-US" sz="3600" dirty="0"/>
              <a:t>Need for a Botanical Ontology: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C58FB9-6686-4C2D-BAB7-19E685D6B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650" y="2906634"/>
            <a:ext cx="2588972" cy="2668555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6D1D367-7497-46CF-A0B3-38DF07AF4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155356-2FE2-4629-A751-1BBE0BF7C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352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E2C21-0851-477C-9DEC-31FE3E98B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3052" y="666919"/>
            <a:ext cx="7721827" cy="597307"/>
          </a:xfr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en-US" sz="2200" dirty="0"/>
              <a:t>Product Type (and their percentages) in Dietary Supplements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FCC4474-16C4-45C1-8E12-6F5F00B945E0}"/>
              </a:ext>
            </a:extLst>
          </p:cNvPr>
          <p:cNvGraphicFramePr>
            <a:graphicFrameLocks noGrp="1"/>
          </p:cNvGraphicFramePr>
          <p:nvPr>
            <p:ph idx="14"/>
            <p:extLst>
              <p:ext uri="{D42A27DB-BD31-4B8C-83A1-F6EECF244321}">
                <p14:modId xmlns:p14="http://schemas.microsoft.com/office/powerpoint/2010/main" val="3486444286"/>
              </p:ext>
            </p:extLst>
          </p:nvPr>
        </p:nvGraphicFramePr>
        <p:xfrm>
          <a:off x="943051" y="1264226"/>
          <a:ext cx="7721828" cy="4670872"/>
        </p:xfrm>
        <a:graphic>
          <a:graphicData uri="http://schemas.openxmlformats.org/drawingml/2006/table">
            <a:tbl>
              <a:tblPr firstRow="1" firstCol="1" bandRow="1"/>
              <a:tblGrid>
                <a:gridCol w="3586541">
                  <a:extLst>
                    <a:ext uri="{9D8B030D-6E8A-4147-A177-3AD203B41FA5}">
                      <a16:colId xmlns:a16="http://schemas.microsoft.com/office/drawing/2014/main" val="2457867823"/>
                    </a:ext>
                  </a:extLst>
                </a:gridCol>
                <a:gridCol w="2569422">
                  <a:extLst>
                    <a:ext uri="{9D8B030D-6E8A-4147-A177-3AD203B41FA5}">
                      <a16:colId xmlns:a16="http://schemas.microsoft.com/office/drawing/2014/main" val="4106098516"/>
                    </a:ext>
                  </a:extLst>
                </a:gridCol>
                <a:gridCol w="1565865">
                  <a:extLst>
                    <a:ext uri="{9D8B030D-6E8A-4147-A177-3AD203B41FA5}">
                      <a16:colId xmlns:a16="http://schemas.microsoft.com/office/drawing/2014/main" val="2904009986"/>
                    </a:ext>
                  </a:extLst>
                </a:gridCol>
              </a:tblGrid>
              <a:tr h="75341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Product Type Categories</a:t>
                      </a:r>
                      <a:r>
                        <a:rPr lang="en-US" sz="1600" b="1" baseline="300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Comment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Percent of labels in the DSLD (n=52,470)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9733501"/>
                  </a:ext>
                </a:extLst>
              </a:tr>
              <a:tr h="509404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Vitamin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E4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Virtually all have daily values (DVs)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E4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6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E4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767319"/>
                  </a:ext>
                </a:extLst>
              </a:tr>
              <a:tr h="330077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Mineral (or elements)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E4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Virtually all have DVs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E4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4 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E4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964224"/>
                  </a:ext>
                </a:extLst>
              </a:tr>
              <a:tr h="330077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Amino acids (and protein)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Only protein has a DV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5 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848727"/>
                  </a:ext>
                </a:extLst>
              </a:tr>
              <a:tr h="753414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Dietary substance used by man to supplement the diet by increasing the total dietary intake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Some (e.g. fats) have DVs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5 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780676"/>
                  </a:ext>
                </a:extLst>
              </a:tr>
              <a:tr h="427158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b="1" dirty="0">
                          <a:solidFill>
                            <a:srgbClr val="4C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Herb or botanical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BFA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b="1" dirty="0">
                          <a:solidFill>
                            <a:srgbClr val="4C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None have DVs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BFA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2000" b="1" dirty="0">
                          <a:solidFill>
                            <a:srgbClr val="4C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18 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BF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0344824"/>
                  </a:ext>
                </a:extLst>
              </a:tr>
              <a:tr h="509404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Metabolite, constituent, extract, isolate, or combination of any of these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BFA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Virtually all do not have DVs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BFA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12  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BF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371617"/>
                  </a:ext>
                </a:extLst>
              </a:tr>
              <a:tr h="509404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Combination products with DV ingredients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Virtually all contain a DV ingredient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32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246131"/>
                  </a:ext>
                </a:extLst>
              </a:tr>
              <a:tr h="509404">
                <a:tc>
                  <a:txBody>
                    <a:bodyPr/>
                    <a:lstStyle/>
                    <a:p>
                      <a:pPr marL="2286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All other combination products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Includes few products with DV ingredients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18</a:t>
                      </a:r>
                    </a:p>
                  </a:txBody>
                  <a:tcPr marL="34167" marR="341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6637172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F077301-A449-4921-BDD2-5FE39B7A3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890" y="5993121"/>
            <a:ext cx="7340220" cy="30482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5DAA66-685E-427C-8627-523CF8A40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EF5313-EB53-44AC-BC02-6C6122D03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228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5EA723-6ADC-4D50-BA9D-D5CEF6315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Cinnamon is a common name used for the bark from trees of the genus </a:t>
            </a:r>
            <a:r>
              <a:rPr lang="en-US" sz="2400" i="1" dirty="0"/>
              <a:t>Cinnamomum</a:t>
            </a:r>
            <a:r>
              <a:rPr lang="en-US" sz="2400" dirty="0"/>
              <a:t>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The common name in commerce is generally derived from the country or region where the tree species originated, i.e., Chinese cinnamon, Ceylon cinnamon, Saigon cinnamon, Indonesian cinnamon.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Knowing which cinnamon species is important, since the bark from the different species vary in their aroma, flavor, heat stability and potential health benefits.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696B85-9D05-4A65-B87E-7C8CE849B1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Background Cinnamon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A3F729-8142-46B3-9D2F-A81AF73F6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BCFC87-652C-4636-9FCC-E746B2366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877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B98FAFA-5194-42A7-9379-69C1E02C55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8485614"/>
              </p:ext>
            </p:extLst>
          </p:nvPr>
        </p:nvGraphicFramePr>
        <p:xfrm>
          <a:off x="2194379" y="1345811"/>
          <a:ext cx="6171746" cy="51585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78710">
                  <a:extLst>
                    <a:ext uri="{9D8B030D-6E8A-4147-A177-3AD203B41FA5}">
                      <a16:colId xmlns:a16="http://schemas.microsoft.com/office/drawing/2014/main" val="795437568"/>
                    </a:ext>
                  </a:extLst>
                </a:gridCol>
                <a:gridCol w="3493036">
                  <a:extLst>
                    <a:ext uri="{9D8B030D-6E8A-4147-A177-3AD203B41FA5}">
                      <a16:colId xmlns:a16="http://schemas.microsoft.com/office/drawing/2014/main" val="1413417217"/>
                    </a:ext>
                  </a:extLst>
                </a:gridCol>
              </a:tblGrid>
              <a:tr h="7213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FFDF79"/>
                          </a:solidFill>
                          <a:effectLst/>
                        </a:rPr>
                        <a:t>Common Name</a:t>
                      </a:r>
                      <a:endParaRPr lang="en-US" sz="1800" dirty="0">
                        <a:solidFill>
                          <a:srgbClr val="FFDF7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FFDF79"/>
                          </a:solidFill>
                          <a:effectLst/>
                        </a:rPr>
                        <a:t>Latin Name (</a:t>
                      </a:r>
                      <a:r>
                        <a:rPr lang="en-US" sz="1800" i="1" dirty="0">
                          <a:solidFill>
                            <a:srgbClr val="FFDF79"/>
                          </a:solidFill>
                          <a:effectLst/>
                        </a:rPr>
                        <a:t>Genus species</a:t>
                      </a:r>
                      <a:r>
                        <a:rPr lang="en-US" sz="1800" dirty="0">
                          <a:solidFill>
                            <a:srgbClr val="FFDF79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rgbClr val="FFDF7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5014063"/>
                  </a:ext>
                </a:extLst>
              </a:tr>
              <a:tr h="914951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Chinese cinnamon 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 dirty="0">
                          <a:solidFill>
                            <a:schemeClr val="tx1"/>
                          </a:solidFill>
                          <a:effectLst/>
                        </a:rPr>
                        <a:t>Cinnamomum cassia, Cinnamomum aromaticum</a:t>
                      </a:r>
                      <a:endParaRPr lang="en-US" sz="1800" i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8619165"/>
                  </a:ext>
                </a:extLst>
              </a:tr>
              <a:tr h="721316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Indian cinnamon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 dirty="0">
                          <a:solidFill>
                            <a:schemeClr val="tx1"/>
                          </a:solidFill>
                          <a:effectLst/>
                        </a:rPr>
                        <a:t>Cinnamomum tamala</a:t>
                      </a:r>
                      <a:endParaRPr lang="en-US" sz="1800" i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81981"/>
                  </a:ext>
                </a:extLst>
              </a:tr>
              <a:tr h="1055351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Ceylon/Sri Lanka cinnamon 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 dirty="0">
                          <a:solidFill>
                            <a:schemeClr val="tx1"/>
                          </a:solidFill>
                          <a:effectLst/>
                        </a:rPr>
                        <a:t>Cinnamomum verum, Cinnamomum zeylanicum </a:t>
                      </a:r>
                      <a:endParaRPr lang="en-US" sz="1800" i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6951450"/>
                  </a:ext>
                </a:extLst>
              </a:tr>
              <a:tr h="965188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Saigon/Vietnamese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 dirty="0">
                          <a:solidFill>
                            <a:schemeClr val="tx1"/>
                          </a:solidFill>
                          <a:effectLst/>
                        </a:rPr>
                        <a:t>Cinnamomum loureirii</a:t>
                      </a:r>
                      <a:endParaRPr lang="en-US" sz="1800" i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6750345"/>
                  </a:ext>
                </a:extLst>
              </a:tr>
              <a:tr h="721316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Indonesia/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</a:rPr>
                        <a:t>Malyasian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 cinnamon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 dirty="0">
                          <a:solidFill>
                            <a:schemeClr val="tx1"/>
                          </a:solidFill>
                          <a:effectLst/>
                        </a:rPr>
                        <a:t>Cinnamomum burmanni</a:t>
                      </a:r>
                      <a:endParaRPr lang="en-US" sz="1800" i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39" marR="36839" marT="0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367306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9C18901C-ED9B-4D3E-ADDC-C36A654E8F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3925" y="527179"/>
            <a:ext cx="6172200" cy="597307"/>
          </a:xfrm>
        </p:spPr>
        <p:txBody>
          <a:bodyPr/>
          <a:lstStyle/>
          <a:p>
            <a:r>
              <a:rPr lang="en-US" dirty="0"/>
              <a:t>Cinnamon: Common and Latin names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B5664C-0299-41C2-86E1-F9C4B0537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748DBE-95E3-46A1-9C51-774F1ADE7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304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16293CB-CCFC-44AA-BB5E-511C59052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0669" y="1754161"/>
            <a:ext cx="6172200" cy="4133455"/>
          </a:xfrm>
        </p:spPr>
        <p:txBody>
          <a:bodyPr>
            <a:normAutofit fontScale="92500" lnSpcReduction="20000"/>
          </a:bodyPr>
          <a:lstStyle/>
          <a:p>
            <a:pPr marL="512763" indent="-512763">
              <a:spcBef>
                <a:spcPts val="600"/>
              </a:spcBef>
              <a:spcAft>
                <a:spcPts val="600"/>
              </a:spcAft>
              <a:buClr>
                <a:srgbClr val="B06900"/>
              </a:buClr>
              <a:buSzPct val="120000"/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What can be  labeled as “cinnamon” on food labels vs. dietary supplement labels is not the same; hence, any ontology database must note the common and Latin names.</a:t>
            </a:r>
          </a:p>
          <a:p>
            <a:pPr marL="512763" indent="-512763">
              <a:spcBef>
                <a:spcPts val="600"/>
              </a:spcBef>
              <a:spcAft>
                <a:spcPts val="600"/>
              </a:spcAft>
              <a:buClr>
                <a:srgbClr val="B06900"/>
              </a:buClr>
              <a:buSzPct val="120000"/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 will be mapping ingredients in the DSLD to FDA’s UNII codes (see abstract).</a:t>
            </a:r>
          </a:p>
          <a:p>
            <a:pPr marL="512763" indent="-512763">
              <a:spcBef>
                <a:spcPts val="600"/>
              </a:spcBef>
              <a:spcAft>
                <a:spcPts val="600"/>
              </a:spcAft>
              <a:buClr>
                <a:srgbClr val="B06900"/>
              </a:buClr>
              <a:buSzPct val="120000"/>
            </a:pPr>
            <a:r>
              <a:rPr lang="en-US" sz="2600" dirty="0"/>
              <a:t>UNII (Unique Ingredient Identifier) system is not structured as an ontology system, as the codes are rigorous scientific descriptions of substances. They do lend themselves to be transformed/mapped into an ontology format.</a:t>
            </a:r>
            <a:endParaRPr 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buClr>
                <a:srgbClr val="B06900"/>
              </a:buClr>
              <a:buSzPct val="120000"/>
            </a:pP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buClr>
                <a:srgbClr val="B06900"/>
              </a:buClr>
              <a:buSzPct val="120000"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D9C9DC-5D86-41C0-9AFA-9851D5AE07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Points to Consider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49F5F6-9DA3-49C5-A220-77F5F4705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401256-64AB-47F4-ABAF-152ED7FFA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37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70189C-E2D6-4804-B8F5-911AFBCFC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245543-DEC3-4CD6-8270-EEDB05C0C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065" y="692675"/>
            <a:ext cx="7050286" cy="597307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Cinnamon Listing in FDA’s UNII Code System:</a:t>
            </a:r>
            <a:br>
              <a:rPr lang="en-US" sz="3100" dirty="0"/>
            </a:br>
            <a:r>
              <a:rPr lang="en-US" sz="2700" b="0" dirty="0"/>
              <a:t>URL: </a:t>
            </a:r>
            <a:r>
              <a:rPr lang="en-US" sz="27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https://fdasis.nlm.nih.gov/srs/auto/cinnamomum</a:t>
            </a:r>
            <a:r>
              <a:rPr lang="en-US" sz="2700" b="0" dirty="0"/>
              <a:t> </a:t>
            </a:r>
            <a:endParaRPr lang="en-US" b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506A62-4152-49C3-BFE4-E518CCFDB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61" y="1483568"/>
            <a:ext cx="7446294" cy="4701523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4C635-9FF7-46E3-AE75-CAC75441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334A2-3A33-40CB-928C-763E518F0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310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0AA1D7B-E200-420B-9472-2B4269645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0669" y="1754161"/>
            <a:ext cx="6172200" cy="4161447"/>
          </a:xfrm>
        </p:spPr>
        <p:txBody>
          <a:bodyPr>
            <a:normAutofit/>
          </a:bodyPr>
          <a:lstStyle/>
          <a:p>
            <a:pPr marL="233363" indent="-233363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solidFill>
                  <a:srgbClr val="0A68AE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GRIN</a:t>
            </a:r>
            <a:r>
              <a:rPr lang="en-US" b="1" dirty="0">
                <a:solidFill>
                  <a:srgbClr val="0A68AE"/>
                </a:solidFill>
                <a:latin typeface="+mn-lt"/>
              </a:rPr>
              <a:t>: </a:t>
            </a:r>
            <a:r>
              <a:rPr lang="en-US" dirty="0">
                <a:latin typeface="+mn-lt"/>
              </a:rPr>
              <a:t>Germplasm Resources Information Network, USDA</a:t>
            </a:r>
          </a:p>
          <a:p>
            <a:pPr marL="233363" indent="-233363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solidFill>
                  <a:srgbClr val="0C7BCB"/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ITIS</a:t>
            </a:r>
            <a:r>
              <a:rPr lang="en-US" b="1" dirty="0">
                <a:solidFill>
                  <a:srgbClr val="0A68AE"/>
                </a:solidFill>
                <a:latin typeface="+mn-lt"/>
              </a:rPr>
              <a:t>: </a:t>
            </a:r>
            <a:r>
              <a:rPr lang="en-US" dirty="0">
                <a:latin typeface="+mn-lt"/>
              </a:rPr>
              <a:t>Integrated Taxonomic Information System, Smithsonian Institute</a:t>
            </a:r>
          </a:p>
          <a:p>
            <a:pPr marL="233363" indent="-233363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solidFill>
                  <a:srgbClr val="0C7BCB"/>
                </a:solidFill>
                <a:latin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Medicinal Plant Names Services</a:t>
            </a:r>
            <a:r>
              <a:rPr lang="en-US" b="1" dirty="0">
                <a:solidFill>
                  <a:srgbClr val="0C7BCB"/>
                </a:solidFill>
                <a:latin typeface="+mn-lt"/>
              </a:rPr>
              <a:t>: </a:t>
            </a:r>
            <a:r>
              <a:rPr lang="en-US" dirty="0">
                <a:latin typeface="+mn-lt"/>
              </a:rPr>
              <a:t>Royal Botanic Gardens, Kew</a:t>
            </a:r>
          </a:p>
          <a:p>
            <a:pPr marL="233363" indent="-233363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solidFill>
                  <a:srgbClr val="0C7BCB"/>
                </a:solidFill>
                <a:latin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NCBI Taxonomy</a:t>
            </a:r>
            <a:r>
              <a:rPr lang="en-US" b="1" dirty="0">
                <a:solidFill>
                  <a:srgbClr val="0A68AE"/>
                </a:solidFill>
                <a:latin typeface="+mn-lt"/>
              </a:rPr>
              <a:t>: </a:t>
            </a:r>
            <a:r>
              <a:rPr lang="en-US" dirty="0">
                <a:latin typeface="+mn-lt"/>
              </a:rPr>
              <a:t>National Center for Biotechnology Information, U.S. National Library of Medicine</a:t>
            </a:r>
          </a:p>
          <a:p>
            <a:pPr marL="233363" indent="-233363">
              <a:spcBef>
                <a:spcPts val="600"/>
              </a:spcBef>
              <a:spcAft>
                <a:spcPts val="600"/>
              </a:spcAft>
            </a:pPr>
            <a:r>
              <a:rPr lang="en-US" b="1" u="sng" dirty="0">
                <a:solidFill>
                  <a:srgbClr val="0C7BCB"/>
                </a:solidFill>
                <a:latin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NCI Thesaurus</a:t>
            </a:r>
            <a:r>
              <a:rPr lang="en-US" b="1" dirty="0">
                <a:solidFill>
                  <a:srgbClr val="0A68AE"/>
                </a:solidFill>
                <a:latin typeface="+mn-lt"/>
              </a:rPr>
              <a:t>: </a:t>
            </a:r>
            <a:r>
              <a:rPr lang="en-US" dirty="0">
                <a:latin typeface="+mn-lt"/>
              </a:rPr>
              <a:t>National Cancer Institute, NIH</a:t>
            </a:r>
          </a:p>
          <a:p>
            <a:pPr marL="233363" indent="-233363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solidFill>
                  <a:srgbClr val="0C7BCB"/>
                </a:solidFill>
                <a:latin typeface="+mn-l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USDA PLANTS</a:t>
            </a:r>
            <a:r>
              <a:rPr lang="en-US" b="1" dirty="0">
                <a:solidFill>
                  <a:srgbClr val="0A68AE"/>
                </a:solidFill>
                <a:latin typeface="+mn-lt"/>
              </a:rPr>
              <a:t>:  </a:t>
            </a:r>
            <a:r>
              <a:rPr lang="en-US" dirty="0">
                <a:latin typeface="+mn-lt"/>
              </a:rPr>
              <a:t>National Resources Conservation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05F050-4B65-45F1-9632-F65C6B716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Cinnamon UNII Resources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E4EC8E-DBBC-4F7B-8382-C8786A35B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9F315-3D4F-4EE4-B01F-2E9A43EC6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BB8C-CC2F-4A4C-A9E5-83310E13C9A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558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DS Color Scheme">
      <a:dk1>
        <a:sysClr val="windowText" lastClr="000000"/>
      </a:dk1>
      <a:lt1>
        <a:sysClr val="window" lastClr="FFFFFF"/>
      </a:lt1>
      <a:dk2>
        <a:srgbClr val="616265"/>
      </a:dk2>
      <a:lt2>
        <a:srgbClr val="E7E6E6"/>
      </a:lt2>
      <a:accent1>
        <a:srgbClr val="20558A"/>
      </a:accent1>
      <a:accent2>
        <a:srgbClr val="5995A9"/>
      </a:accent2>
      <a:accent3>
        <a:srgbClr val="E17325"/>
      </a:accent3>
      <a:accent4>
        <a:srgbClr val="78A22F"/>
      </a:accent4>
      <a:accent5>
        <a:srgbClr val="6C3B78"/>
      </a:accent5>
      <a:accent6>
        <a:srgbClr val="C0143C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DS Standard Size Template - FINAL" id="{90351F21-413E-4F7E-80EC-1D50571FFC0F}" vid="{8F5FB23A-0593-47EC-ADC6-CBE7B5CF0F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608</Words>
  <Application>Microsoft Macintosh PowerPoint</Application>
  <PresentationFormat>On-screen Show (4:3)</PresentationFormat>
  <Paragraphs>78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Courier New</vt:lpstr>
      <vt:lpstr>Office Theme</vt:lpstr>
      <vt:lpstr>Inclusion of Dietary Supplements as a Subcategory of Foods in Food Ontology Systems: Need for a Botanical Ontology</vt:lpstr>
      <vt:lpstr>Background Information </vt:lpstr>
      <vt:lpstr>Need for a Botanical Ontology:</vt:lpstr>
      <vt:lpstr>Product Type (and their percentages) in Dietary Supplements </vt:lpstr>
      <vt:lpstr>Background Cinnamon</vt:lpstr>
      <vt:lpstr>Cinnamon: Common and Latin names</vt:lpstr>
      <vt:lpstr>Points to Consider</vt:lpstr>
      <vt:lpstr>Cinnamon Listing in FDA’s UNII Code System: URL: https://fdasis.nlm.nih.gov/srs/auto/cinnamomum </vt:lpstr>
      <vt:lpstr>Cinnamon UNII Resources</vt:lpstr>
      <vt:lpstr>Thank you DSLD website: https://dsld.od.nih.gov/dsld/  Email: saldanhl@mail.nih.gov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Inclusion of Dietary Supplements as a Subcategory of Foods in Food Ontology Systems: Need for a Botanical Ontology</dc:title>
  <dc:creator>Leila</dc:creator>
  <cp:lastModifiedBy>Emma Griffiths</cp:lastModifiedBy>
  <cp:revision>37</cp:revision>
  <dcterms:created xsi:type="dcterms:W3CDTF">2020-09-15T18:35:46Z</dcterms:created>
  <dcterms:modified xsi:type="dcterms:W3CDTF">2020-09-29T16:34:12Z</dcterms:modified>
</cp:coreProperties>
</file>